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4676"/>
  </p:normalViewPr>
  <p:slideViewPr>
    <p:cSldViewPr snapToGrid="0" snapToObjects="1">
      <p:cViewPr varScale="1">
        <p:scale>
          <a:sx n="68" d="100"/>
          <a:sy n="68" d="100"/>
        </p:scale>
        <p:origin x="22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2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1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4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7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2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0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7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6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0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3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D2D3-53DB-0740-BA38-855658F47714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815A-3DE9-1F42-B3D6-15A357B0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1"/>
          <p:cNvGrpSpPr/>
          <p:nvPr/>
        </p:nvGrpSpPr>
        <p:grpSpPr>
          <a:xfrm>
            <a:off x="1236949" y="1433110"/>
            <a:ext cx="3905074" cy="5059956"/>
            <a:chOff x="0" y="0"/>
            <a:chExt cx="4679573" cy="7387101"/>
          </a:xfrm>
        </p:grpSpPr>
        <p:pic>
          <p:nvPicPr>
            <p:cNvPr id="5" name="IMG_5243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7718"/>
            <a:stretch>
              <a:fillRect/>
            </a:stretch>
          </p:blipFill>
          <p:spPr>
            <a:xfrm>
              <a:off x="35009" y="0"/>
              <a:ext cx="4582922" cy="3713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G_5246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3146" b="6941"/>
            <a:stretch>
              <a:fillRect/>
            </a:stretch>
          </p:blipFill>
          <p:spPr>
            <a:xfrm>
              <a:off x="0" y="4044133"/>
              <a:ext cx="4679574" cy="33429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" name="pasted-image.jpg"/>
          <p:cNvPicPr>
            <a:picLocks noChangeAspect="1"/>
          </p:cNvPicPr>
          <p:nvPr/>
        </p:nvPicPr>
        <p:blipFill>
          <a:blip r:embed="rId4">
            <a:extLst/>
          </a:blip>
          <a:srcRect l="8952" r="13338"/>
          <a:stretch>
            <a:fillRect/>
          </a:stretch>
        </p:blipFill>
        <p:spPr>
          <a:xfrm>
            <a:off x="7838259" y="2008719"/>
            <a:ext cx="1481026" cy="1190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37299" y="2024316"/>
            <a:ext cx="1752440" cy="815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73793" y="4113546"/>
            <a:ext cx="1637151" cy="1343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jpg"/>
          <p:cNvPicPr>
            <a:picLocks noChangeAspect="1"/>
          </p:cNvPicPr>
          <p:nvPr/>
        </p:nvPicPr>
        <p:blipFill>
          <a:blip r:embed="rId7">
            <a:extLst/>
          </a:blip>
          <a:srcRect l="12054" t="26510" r="11928" b="24875"/>
          <a:stretch>
            <a:fillRect/>
          </a:stretch>
        </p:blipFill>
        <p:spPr>
          <a:xfrm>
            <a:off x="7767853" y="4496496"/>
            <a:ext cx="1489835" cy="782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5" h="21466" extrusionOk="0">
                <a:moveTo>
                  <a:pt x="4615" y="0"/>
                </a:moveTo>
                <a:cubicBezTo>
                  <a:pt x="4376" y="28"/>
                  <a:pt x="3266" y="875"/>
                  <a:pt x="2150" y="1880"/>
                </a:cubicBezTo>
                <a:cubicBezTo>
                  <a:pt x="-59" y="3871"/>
                  <a:pt x="-168" y="4154"/>
                  <a:pt x="109" y="7148"/>
                </a:cubicBezTo>
                <a:lnTo>
                  <a:pt x="256" y="8753"/>
                </a:lnTo>
                <a:lnTo>
                  <a:pt x="6054" y="14080"/>
                </a:lnTo>
                <a:cubicBezTo>
                  <a:pt x="13262" y="20713"/>
                  <a:pt x="12754" y="20294"/>
                  <a:pt x="14432" y="21050"/>
                </a:cubicBezTo>
                <a:cubicBezTo>
                  <a:pt x="15381" y="21477"/>
                  <a:pt x="16028" y="21572"/>
                  <a:pt x="16423" y="21348"/>
                </a:cubicBezTo>
                <a:cubicBezTo>
                  <a:pt x="17157" y="20933"/>
                  <a:pt x="19823" y="17068"/>
                  <a:pt x="19840" y="16394"/>
                </a:cubicBezTo>
                <a:cubicBezTo>
                  <a:pt x="19847" y="16119"/>
                  <a:pt x="20030" y="15340"/>
                  <a:pt x="20249" y="14670"/>
                </a:cubicBezTo>
                <a:cubicBezTo>
                  <a:pt x="21158" y="11889"/>
                  <a:pt x="21432" y="12221"/>
                  <a:pt x="12846" y="5790"/>
                </a:cubicBezTo>
                <a:cubicBezTo>
                  <a:pt x="8556" y="2577"/>
                  <a:pt x="4854" y="-28"/>
                  <a:pt x="4615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1" name="Shape 126"/>
          <p:cNvSpPr/>
          <p:nvPr/>
        </p:nvSpPr>
        <p:spPr>
          <a:xfrm>
            <a:off x="6038549" y="1715520"/>
            <a:ext cx="1210240" cy="28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b="1"/>
              <a:t>Raspberry PI</a:t>
            </a:r>
          </a:p>
        </p:txBody>
      </p:sp>
      <p:sp>
        <p:nvSpPr>
          <p:cNvPr id="12" name="Shape 127"/>
          <p:cNvSpPr/>
          <p:nvPr/>
        </p:nvSpPr>
        <p:spPr>
          <a:xfrm>
            <a:off x="7927463" y="1706015"/>
            <a:ext cx="1540276" cy="28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b="1"/>
              <a:t>DC Motor Shield</a:t>
            </a:r>
          </a:p>
        </p:txBody>
      </p:sp>
      <p:sp>
        <p:nvSpPr>
          <p:cNvPr id="13" name="Shape 128"/>
          <p:cNvSpPr/>
          <p:nvPr/>
        </p:nvSpPr>
        <p:spPr>
          <a:xfrm>
            <a:off x="6126360" y="3821172"/>
            <a:ext cx="764467" cy="28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b="1" dirty="0"/>
              <a:t>Camera</a:t>
            </a:r>
          </a:p>
        </p:txBody>
      </p:sp>
      <p:sp>
        <p:nvSpPr>
          <p:cNvPr id="14" name="Shape 129"/>
          <p:cNvSpPr/>
          <p:nvPr/>
        </p:nvSpPr>
        <p:spPr>
          <a:xfrm>
            <a:off x="8232184" y="3821172"/>
            <a:ext cx="738943" cy="28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b="1" dirty="0"/>
              <a:t>Battery</a:t>
            </a:r>
          </a:p>
        </p:txBody>
      </p:sp>
      <p:sp>
        <p:nvSpPr>
          <p:cNvPr id="15" name="Shape 130"/>
          <p:cNvSpPr/>
          <p:nvPr/>
        </p:nvSpPr>
        <p:spPr>
          <a:xfrm>
            <a:off x="8542115" y="4412290"/>
            <a:ext cx="378302" cy="22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$12</a:t>
            </a:r>
          </a:p>
        </p:txBody>
      </p:sp>
      <p:sp>
        <p:nvSpPr>
          <p:cNvPr id="16" name="Shape 131"/>
          <p:cNvSpPr/>
          <p:nvPr/>
        </p:nvSpPr>
        <p:spPr>
          <a:xfrm>
            <a:off x="6075107" y="2803468"/>
            <a:ext cx="378302" cy="22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$35</a:t>
            </a:r>
          </a:p>
        </p:txBody>
      </p:sp>
      <p:pic>
        <p:nvPicPr>
          <p:cNvPr id="17" name="pasted-image.jpeg"/>
          <p:cNvPicPr>
            <a:picLocks noChangeAspect="1"/>
          </p:cNvPicPr>
          <p:nvPr/>
        </p:nvPicPr>
        <p:blipFill>
          <a:blip r:embed="rId8">
            <a:extLst/>
          </a:blip>
          <a:srcRect l="3037" t="11407" r="2884" b="12228"/>
          <a:stretch>
            <a:fillRect/>
          </a:stretch>
        </p:blipFill>
        <p:spPr>
          <a:xfrm>
            <a:off x="9857861" y="4367278"/>
            <a:ext cx="1481120" cy="986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99" extrusionOk="0">
                <a:moveTo>
                  <a:pt x="8827" y="1"/>
                </a:moveTo>
                <a:cubicBezTo>
                  <a:pt x="8330" y="11"/>
                  <a:pt x="7771" y="81"/>
                  <a:pt x="7097" y="195"/>
                </a:cubicBezTo>
                <a:cubicBezTo>
                  <a:pt x="4672" y="609"/>
                  <a:pt x="4836" y="556"/>
                  <a:pt x="2819" y="1646"/>
                </a:cubicBezTo>
                <a:cubicBezTo>
                  <a:pt x="1581" y="2315"/>
                  <a:pt x="229" y="3840"/>
                  <a:pt x="34" y="4788"/>
                </a:cubicBezTo>
                <a:cubicBezTo>
                  <a:pt x="9" y="4910"/>
                  <a:pt x="-2" y="5020"/>
                  <a:pt x="1" y="5124"/>
                </a:cubicBezTo>
                <a:cubicBezTo>
                  <a:pt x="9" y="5434"/>
                  <a:pt x="152" y="5684"/>
                  <a:pt x="482" y="6031"/>
                </a:cubicBezTo>
                <a:lnTo>
                  <a:pt x="1056" y="6639"/>
                </a:lnTo>
                <a:lnTo>
                  <a:pt x="588" y="7617"/>
                </a:lnTo>
                <a:cubicBezTo>
                  <a:pt x="301" y="8213"/>
                  <a:pt x="174" y="8771"/>
                  <a:pt x="266" y="9050"/>
                </a:cubicBezTo>
                <a:cubicBezTo>
                  <a:pt x="348" y="9300"/>
                  <a:pt x="430" y="10404"/>
                  <a:pt x="449" y="11502"/>
                </a:cubicBezTo>
                <a:cubicBezTo>
                  <a:pt x="478" y="13274"/>
                  <a:pt x="580" y="13728"/>
                  <a:pt x="1340" y="15540"/>
                </a:cubicBezTo>
                <a:cubicBezTo>
                  <a:pt x="1811" y="16663"/>
                  <a:pt x="2458" y="17819"/>
                  <a:pt x="2780" y="18110"/>
                </a:cubicBezTo>
                <a:cubicBezTo>
                  <a:pt x="3349" y="18623"/>
                  <a:pt x="3399" y="18625"/>
                  <a:pt x="4520" y="18192"/>
                </a:cubicBezTo>
                <a:cubicBezTo>
                  <a:pt x="5154" y="17948"/>
                  <a:pt x="6010" y="17470"/>
                  <a:pt x="6418" y="17131"/>
                </a:cubicBezTo>
                <a:lnTo>
                  <a:pt x="7160" y="16512"/>
                </a:lnTo>
                <a:lnTo>
                  <a:pt x="8037" y="17408"/>
                </a:lnTo>
                <a:cubicBezTo>
                  <a:pt x="8642" y="18023"/>
                  <a:pt x="9507" y="18509"/>
                  <a:pt x="10802" y="18971"/>
                </a:cubicBezTo>
                <a:cubicBezTo>
                  <a:pt x="11837" y="19339"/>
                  <a:pt x="12781" y="19779"/>
                  <a:pt x="12902" y="19943"/>
                </a:cubicBezTo>
                <a:cubicBezTo>
                  <a:pt x="13024" y="20108"/>
                  <a:pt x="13505" y="20504"/>
                  <a:pt x="13972" y="20822"/>
                </a:cubicBezTo>
                <a:cubicBezTo>
                  <a:pt x="14899" y="21452"/>
                  <a:pt x="15798" y="21571"/>
                  <a:pt x="16439" y="21152"/>
                </a:cubicBezTo>
                <a:cubicBezTo>
                  <a:pt x="16950" y="20817"/>
                  <a:pt x="17927" y="18340"/>
                  <a:pt x="17927" y="17379"/>
                </a:cubicBezTo>
                <a:cubicBezTo>
                  <a:pt x="17927" y="16741"/>
                  <a:pt x="18106" y="16564"/>
                  <a:pt x="19633" y="15705"/>
                </a:cubicBezTo>
                <a:cubicBezTo>
                  <a:pt x="21395" y="14713"/>
                  <a:pt x="21598" y="14382"/>
                  <a:pt x="21020" y="13447"/>
                </a:cubicBezTo>
                <a:cubicBezTo>
                  <a:pt x="20578" y="12731"/>
                  <a:pt x="20632" y="11793"/>
                  <a:pt x="21136" y="11408"/>
                </a:cubicBezTo>
                <a:cubicBezTo>
                  <a:pt x="21403" y="11204"/>
                  <a:pt x="21540" y="10929"/>
                  <a:pt x="21545" y="10594"/>
                </a:cubicBezTo>
                <a:cubicBezTo>
                  <a:pt x="21551" y="10259"/>
                  <a:pt x="21425" y="9866"/>
                  <a:pt x="21170" y="9415"/>
                </a:cubicBezTo>
                <a:cubicBezTo>
                  <a:pt x="20953" y="9033"/>
                  <a:pt x="20723" y="8528"/>
                  <a:pt x="20654" y="8295"/>
                </a:cubicBezTo>
                <a:cubicBezTo>
                  <a:pt x="20542" y="7913"/>
                  <a:pt x="19599" y="7099"/>
                  <a:pt x="16318" y="4546"/>
                </a:cubicBezTo>
                <a:cubicBezTo>
                  <a:pt x="15730" y="4088"/>
                  <a:pt x="14287" y="2938"/>
                  <a:pt x="13110" y="1988"/>
                </a:cubicBezTo>
                <a:cubicBezTo>
                  <a:pt x="11253" y="489"/>
                  <a:pt x="10316" y="-29"/>
                  <a:pt x="8827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" name="Shape 133"/>
          <p:cNvSpPr/>
          <p:nvPr/>
        </p:nvSpPr>
        <p:spPr>
          <a:xfrm>
            <a:off x="10168593" y="3821172"/>
            <a:ext cx="729044" cy="28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b="1"/>
              <a:t>Chassis</a:t>
            </a:r>
          </a:p>
        </p:txBody>
      </p:sp>
      <p:sp>
        <p:nvSpPr>
          <p:cNvPr id="19" name="Shape 134"/>
          <p:cNvSpPr/>
          <p:nvPr/>
        </p:nvSpPr>
        <p:spPr>
          <a:xfrm>
            <a:off x="10063636" y="5272873"/>
            <a:ext cx="378302" cy="22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$15</a:t>
            </a:r>
          </a:p>
        </p:txBody>
      </p:sp>
      <p:sp>
        <p:nvSpPr>
          <p:cNvPr id="20" name="Shape 135"/>
          <p:cNvSpPr/>
          <p:nvPr/>
        </p:nvSpPr>
        <p:spPr>
          <a:xfrm>
            <a:off x="6789428" y="5179988"/>
            <a:ext cx="378302" cy="22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$22</a:t>
            </a:r>
          </a:p>
        </p:txBody>
      </p:sp>
      <p:sp>
        <p:nvSpPr>
          <p:cNvPr id="21" name="Shape 136"/>
          <p:cNvSpPr/>
          <p:nvPr/>
        </p:nvSpPr>
        <p:spPr>
          <a:xfrm>
            <a:off x="1392847" y="725659"/>
            <a:ext cx="21752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000" dirty="0" smtClean="0">
                <a:solidFill>
                  <a:schemeClr val="accent1">
                    <a:lumMod val="50000"/>
                  </a:schemeClr>
                </a:solidFill>
              </a:rPr>
              <a:t>Duckiebot</a:t>
            </a:r>
            <a:r>
              <a:rPr lang="en-US" sz="3000" dirty="0" smtClean="0">
                <a:solidFill>
                  <a:schemeClr val="accent1">
                    <a:lumMod val="50000"/>
                  </a:schemeClr>
                </a:solidFill>
              </a:rPr>
              <a:t>s</a:t>
            </a:r>
            <a:endParaRPr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Shape 138"/>
          <p:cNvSpPr/>
          <p:nvPr/>
        </p:nvSpPr>
        <p:spPr>
          <a:xfrm>
            <a:off x="8407331" y="3127772"/>
            <a:ext cx="378303" cy="22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$22</a:t>
            </a:r>
          </a:p>
        </p:txBody>
      </p:sp>
      <p:sp>
        <p:nvSpPr>
          <p:cNvPr id="23" name="Shape 139"/>
          <p:cNvSpPr/>
          <p:nvPr/>
        </p:nvSpPr>
        <p:spPr>
          <a:xfrm>
            <a:off x="5142024" y="5835139"/>
            <a:ext cx="6498763" cy="491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 algn="ctr"/>
            <a:r>
              <a:rPr sz="2000" b="1" dirty="0">
                <a:solidFill>
                  <a:schemeClr val="accent1">
                    <a:lumMod val="50000"/>
                  </a:schemeClr>
                </a:solidFill>
              </a:rPr>
              <a:t>Fancier configuration (for research): PWM shield ($15), RGB LEDs ($10), onboard access point ($40).</a:t>
            </a:r>
          </a:p>
        </p:txBody>
      </p:sp>
      <p:sp>
        <p:nvSpPr>
          <p:cNvPr id="24" name="Shape 140"/>
          <p:cNvSpPr/>
          <p:nvPr/>
        </p:nvSpPr>
        <p:spPr>
          <a:xfrm>
            <a:off x="10242068" y="1715520"/>
            <a:ext cx="688914" cy="28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b="1"/>
              <a:t>Duckie</a:t>
            </a:r>
          </a:p>
        </p:txBody>
      </p:sp>
      <p:sp>
        <p:nvSpPr>
          <p:cNvPr id="25" name="Shape 141"/>
          <p:cNvSpPr/>
          <p:nvPr/>
        </p:nvSpPr>
        <p:spPr>
          <a:xfrm>
            <a:off x="10446138" y="2906148"/>
            <a:ext cx="425414" cy="22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3/$1</a:t>
            </a:r>
          </a:p>
        </p:txBody>
      </p:sp>
      <p:pic>
        <p:nvPicPr>
          <p:cNvPr id="26" name="pasted-image.jpg"/>
          <p:cNvPicPr>
            <a:picLocks noChangeAspect="1"/>
          </p:cNvPicPr>
          <p:nvPr/>
        </p:nvPicPr>
        <p:blipFill>
          <a:blip r:embed="rId9">
            <a:extLst/>
          </a:blip>
          <a:srcRect l="42016" t="23083" r="38013" b="57123"/>
          <a:stretch>
            <a:fillRect/>
          </a:stretch>
        </p:blipFill>
        <p:spPr>
          <a:xfrm>
            <a:off x="10062345" y="2055359"/>
            <a:ext cx="1114454" cy="906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961"/>
                </a:lnTo>
                <a:cubicBezTo>
                  <a:pt x="21533" y="19907"/>
                  <a:pt x="21484" y="19876"/>
                  <a:pt x="21414" y="19819"/>
                </a:cubicBezTo>
                <a:cubicBezTo>
                  <a:pt x="20372" y="18960"/>
                  <a:pt x="19890" y="18673"/>
                  <a:pt x="19488" y="18673"/>
                </a:cubicBezTo>
                <a:cubicBezTo>
                  <a:pt x="19193" y="18672"/>
                  <a:pt x="18892" y="18730"/>
                  <a:pt x="18821" y="18802"/>
                </a:cubicBezTo>
                <a:cubicBezTo>
                  <a:pt x="18749" y="18874"/>
                  <a:pt x="18013" y="19063"/>
                  <a:pt x="17184" y="19223"/>
                </a:cubicBezTo>
                <a:cubicBezTo>
                  <a:pt x="16355" y="19383"/>
                  <a:pt x="15365" y="19604"/>
                  <a:pt x="14982" y="19709"/>
                </a:cubicBezTo>
                <a:cubicBezTo>
                  <a:pt x="13362" y="20154"/>
                  <a:pt x="11912" y="20255"/>
                  <a:pt x="9879" y="20065"/>
                </a:cubicBezTo>
                <a:cubicBezTo>
                  <a:pt x="8762" y="19960"/>
                  <a:pt x="7617" y="19772"/>
                  <a:pt x="7331" y="19650"/>
                </a:cubicBezTo>
                <a:cubicBezTo>
                  <a:pt x="7044" y="19529"/>
                  <a:pt x="6571" y="19345"/>
                  <a:pt x="6284" y="19242"/>
                </a:cubicBezTo>
                <a:cubicBezTo>
                  <a:pt x="2906" y="18032"/>
                  <a:pt x="550" y="16460"/>
                  <a:pt x="867" y="15628"/>
                </a:cubicBezTo>
                <a:cubicBezTo>
                  <a:pt x="1023" y="15217"/>
                  <a:pt x="1910" y="15529"/>
                  <a:pt x="2028" y="16036"/>
                </a:cubicBezTo>
                <a:cubicBezTo>
                  <a:pt x="2124" y="16445"/>
                  <a:pt x="2912" y="16932"/>
                  <a:pt x="4891" y="17805"/>
                </a:cubicBezTo>
                <a:cubicBezTo>
                  <a:pt x="7688" y="19038"/>
                  <a:pt x="8684" y="19250"/>
                  <a:pt x="11676" y="19268"/>
                </a:cubicBezTo>
                <a:cubicBezTo>
                  <a:pt x="14669" y="19287"/>
                  <a:pt x="15647" y="19072"/>
                  <a:pt x="17068" y="18070"/>
                </a:cubicBezTo>
                <a:cubicBezTo>
                  <a:pt x="17546" y="17733"/>
                  <a:pt x="18174" y="17331"/>
                  <a:pt x="18461" y="17176"/>
                </a:cubicBezTo>
                <a:cubicBezTo>
                  <a:pt x="18748" y="17021"/>
                  <a:pt x="19208" y="16577"/>
                  <a:pt x="19482" y="16192"/>
                </a:cubicBezTo>
                <a:lnTo>
                  <a:pt x="19976" y="15492"/>
                </a:lnTo>
                <a:lnTo>
                  <a:pt x="19584" y="15071"/>
                </a:lnTo>
                <a:cubicBezTo>
                  <a:pt x="19215" y="14675"/>
                  <a:pt x="19206" y="14622"/>
                  <a:pt x="19469" y="14216"/>
                </a:cubicBezTo>
                <a:cubicBezTo>
                  <a:pt x="19598" y="14017"/>
                  <a:pt x="19754" y="13906"/>
                  <a:pt x="19918" y="13880"/>
                </a:cubicBezTo>
                <a:cubicBezTo>
                  <a:pt x="20193" y="13836"/>
                  <a:pt x="20513" y="14035"/>
                  <a:pt x="20875" y="14469"/>
                </a:cubicBezTo>
                <a:cubicBezTo>
                  <a:pt x="21111" y="14753"/>
                  <a:pt x="21326" y="14853"/>
                  <a:pt x="21600" y="1489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" name="Rectangle 26"/>
          <p:cNvSpPr/>
          <p:nvPr/>
        </p:nvSpPr>
        <p:spPr>
          <a:xfrm>
            <a:off x="742950" y="419099"/>
            <a:ext cx="10915650" cy="6210301"/>
          </a:xfrm>
          <a:prstGeom prst="rect">
            <a:avLst/>
          </a:prstGeom>
          <a:noFill/>
          <a:ln w="635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0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5750" y="209550"/>
            <a:ext cx="11772900" cy="6648449"/>
            <a:chOff x="14877720" y="14587683"/>
            <a:chExt cx="13783200" cy="9066508"/>
          </a:xfrm>
        </p:grpSpPr>
        <p:grpSp>
          <p:nvGrpSpPr>
            <p:cNvPr id="5" name="Group 4"/>
            <p:cNvGrpSpPr/>
            <p:nvPr/>
          </p:nvGrpSpPr>
          <p:grpSpPr>
            <a:xfrm>
              <a:off x="14877720" y="14587683"/>
              <a:ext cx="13783200" cy="9066508"/>
              <a:chOff x="15580347" y="15246266"/>
              <a:chExt cx="13080569" cy="9066508"/>
            </a:xfrm>
          </p:grpSpPr>
          <p:sp>
            <p:nvSpPr>
              <p:cNvPr id="21" name="Shape 136"/>
              <p:cNvSpPr/>
              <p:nvPr/>
            </p:nvSpPr>
            <p:spPr>
              <a:xfrm>
                <a:off x="16359139" y="15720961"/>
                <a:ext cx="2749951" cy="7694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en-US" sz="3000" dirty="0" err="1">
                    <a:solidFill>
                      <a:schemeClr val="accent1">
                        <a:lumMod val="50000"/>
                      </a:schemeClr>
                    </a:solidFill>
                  </a:rPr>
                  <a:t>Duckietowns</a:t>
                </a:r>
                <a:endParaRPr sz="3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5580347" y="15246266"/>
                <a:ext cx="13080569" cy="9066508"/>
              </a:xfrm>
              <a:prstGeom prst="rect">
                <a:avLst/>
              </a:prstGeom>
              <a:noFill/>
              <a:ln w="63500"/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Shape 126"/>
              <p:cNvSpPr/>
              <p:nvPr/>
            </p:nvSpPr>
            <p:spPr>
              <a:xfrm>
                <a:off x="25217546" y="19591223"/>
                <a:ext cx="2903097" cy="81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>
                  <a:defRPr sz="2000"/>
                </a:lvl1pPr>
              </a:lstStyle>
              <a:p>
                <a:pPr algn="ctr"/>
                <a:r>
                  <a:rPr lang="en-US" sz="16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Modular and tightly specified to guarantee success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26826" y="20870630"/>
                <a:ext cx="4741221" cy="316081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59139" y="17684136"/>
                <a:ext cx="5455786" cy="127995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2250" y="19680179"/>
                <a:ext cx="4578387" cy="2657623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2280824" y="16729201"/>
                <a:ext cx="5893274" cy="3780710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142532" y="16727789"/>
                <a:ext cx="5777425" cy="6400096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hape 126"/>
              <p:cNvSpPr/>
              <p:nvPr/>
            </p:nvSpPr>
            <p:spPr>
              <a:xfrm>
                <a:off x="16904612" y="23265268"/>
                <a:ext cx="5434561" cy="6412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>
                  <a:defRPr sz="2000"/>
                </a:lvl1pPr>
              </a:lstStyle>
              <a:p>
                <a:pPr algn="r"/>
                <a:r>
                  <a:rPr lang="en-US" sz="3500" b="1" dirty="0">
                    <a:solidFill>
                      <a:schemeClr val="accent1">
                        <a:lumMod val="50000"/>
                      </a:schemeClr>
                    </a:solidFill>
                  </a:rPr>
                  <a:t>Just add </a:t>
                </a:r>
                <a:r>
                  <a:rPr lang="en-US" sz="35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Duckies</a:t>
                </a:r>
                <a:r>
                  <a:rPr lang="en-US" sz="35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!   </a:t>
                </a:r>
                <a:r>
                  <a:rPr lang="en-US" sz="3500" b="1" dirty="0" smtClean="0">
                    <a:solidFill>
                      <a:schemeClr val="accent1">
                        <a:lumMod val="50000"/>
                      </a:schemeClr>
                    </a:solidFill>
                    <a:sym typeface="Wingdings" pitchFamily="2" charset="2"/>
                  </a:rPr>
                  <a:t></a:t>
                </a:r>
                <a:endParaRPr sz="35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5573889" y="16151305"/>
              <a:ext cx="3596892" cy="629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Signal layer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587319" y="18279371"/>
              <a:ext cx="58598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smtClean="0"/>
                <a:t>Traffic lights</a:t>
              </a:r>
              <a:endParaRPr lang="en-US" sz="2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70103" y="21681747"/>
              <a:ext cx="60877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smtClean="0"/>
                <a:t>Road signs</a:t>
              </a:r>
              <a:endParaRPr lang="en-US" sz="260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2189673" y="16161468"/>
              <a:ext cx="5081987" cy="3503458"/>
              <a:chOff x="22189673" y="16475793"/>
              <a:chExt cx="5081987" cy="350345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13099" y="17219623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05255" y="17228275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30425" y="17316939"/>
                <a:ext cx="1641235" cy="159687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9673" y="18600499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60814" y="18600499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2226701" y="16475793"/>
                <a:ext cx="3596892" cy="62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Floor layer</a:t>
                </a:r>
                <a:endParaRPr lang="en-US" sz="24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261836" y="18245617"/>
                <a:ext cx="9529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(a</a:t>
                </a:r>
                <a:r>
                  <a:rPr lang="en-US" sz="1600" smtClean="0"/>
                  <a:t>) 3-way</a:t>
                </a:r>
                <a:endParaRPr lang="en-US" sz="16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928711" y="18255142"/>
                <a:ext cx="9625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(b) 4-way</a:t>
                </a:r>
                <a:endParaRPr lang="en-US" sz="16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5995636" y="18893317"/>
                <a:ext cx="7986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/>
                  <a:t>(c) turn</a:t>
                </a:r>
                <a:endParaRPr lang="en-US" sz="16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2233261" y="19631172"/>
                <a:ext cx="10933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(d</a:t>
                </a:r>
                <a:r>
                  <a:rPr lang="en-US" sz="1600" smtClean="0"/>
                  <a:t>) straight</a:t>
                </a:r>
                <a:endParaRPr lang="en-US" sz="16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842986" y="19640697"/>
                <a:ext cx="993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(e) empty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15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930773"/>
              </p:ext>
            </p:extLst>
          </p:nvPr>
        </p:nvGraphicFramePr>
        <p:xfrm>
          <a:off x="72509" y="914400"/>
          <a:ext cx="12119491" cy="59436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039830"/>
                <a:gridCol w="3146386"/>
                <a:gridCol w="4933275"/>
              </a:tblGrid>
              <a:tr h="29718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</a:rPr>
                        <a:t>An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advanced autonomy class taught at MIT in 2016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</a:rPr>
                        <a:t>A role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play exercise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</a:rPr>
                        <a:t>A research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project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noFill/>
                  </a:tcPr>
                </a:tc>
              </a:tr>
              <a:tr h="29718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</a:rPr>
                        <a:t>An open source and reproducible learning experience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</a:rPr>
                        <a:t>An outreach effort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</a:rPr>
                        <a:t>A lot of fun!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56" y="1942453"/>
            <a:ext cx="3292503" cy="169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230" y="4556635"/>
            <a:ext cx="1376063" cy="1798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306" y="1479615"/>
            <a:ext cx="3913725" cy="2168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23" y="4462704"/>
            <a:ext cx="3847693" cy="1948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32" y="5113533"/>
            <a:ext cx="1028700" cy="774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1" y="5210811"/>
            <a:ext cx="368300" cy="165100"/>
          </a:xfrm>
          <a:prstGeom prst="rect">
            <a:avLst/>
          </a:prstGeom>
        </p:spPr>
      </p:pic>
      <p:sp>
        <p:nvSpPr>
          <p:cNvPr id="12" name="Shape 126"/>
          <p:cNvSpPr/>
          <p:nvPr/>
        </p:nvSpPr>
        <p:spPr>
          <a:xfrm>
            <a:off x="2052408" y="5111549"/>
            <a:ext cx="180985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lang="en-US" dirty="0" smtClean="0"/>
              <a:t>Peer institutions</a:t>
            </a:r>
            <a:endParaRPr dirty="0"/>
          </a:p>
        </p:txBody>
      </p:sp>
      <p:sp>
        <p:nvSpPr>
          <p:cNvPr id="13" name="Shape 126"/>
          <p:cNvSpPr/>
          <p:nvPr/>
        </p:nvSpPr>
        <p:spPr>
          <a:xfrm>
            <a:off x="2052408" y="5680355"/>
            <a:ext cx="194482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lang="en-US" dirty="0" smtClean="0"/>
              <a:t>Other institutions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1" y="5828295"/>
            <a:ext cx="368300" cy="165100"/>
          </a:xfrm>
          <a:prstGeom prst="rect">
            <a:avLst/>
          </a:prstGeom>
        </p:spPr>
      </p:pic>
      <p:sp>
        <p:nvSpPr>
          <p:cNvPr id="15" name="Shape 126"/>
          <p:cNvSpPr/>
          <p:nvPr/>
        </p:nvSpPr>
        <p:spPr>
          <a:xfrm>
            <a:off x="2052408" y="6264725"/>
            <a:ext cx="235134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lang="en-US" dirty="0" smtClean="0"/>
              <a:t>Independent learners</a:t>
            </a:r>
            <a:endParaRPr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1" y="6417038"/>
            <a:ext cx="368300" cy="165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2618" y="1536546"/>
            <a:ext cx="2546105" cy="20604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0600" y="133350"/>
            <a:ext cx="802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0070C0"/>
                </a:solidFill>
              </a:rPr>
              <a:t>Duckietown</a:t>
            </a:r>
            <a:r>
              <a:rPr lang="en-US" sz="4000" b="1" dirty="0" smtClean="0">
                <a:solidFill>
                  <a:srgbClr val="0070C0"/>
                </a:solidFill>
              </a:rPr>
              <a:t> is…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5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47650" y="2190750"/>
            <a:ext cx="11759292" cy="2534570"/>
            <a:chOff x="10694865" y="25991735"/>
            <a:chExt cx="17542678" cy="4965437"/>
          </a:xfrm>
        </p:grpSpPr>
        <p:sp>
          <p:nvSpPr>
            <p:cNvPr id="29" name="Rectangle 28"/>
            <p:cNvSpPr/>
            <p:nvPr/>
          </p:nvSpPr>
          <p:spPr>
            <a:xfrm>
              <a:off x="16718906" y="25991735"/>
              <a:ext cx="5496605" cy="4963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740938" y="25991735"/>
              <a:ext cx="5496605" cy="4963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694865" y="25993175"/>
              <a:ext cx="5496605" cy="4963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960756" y="26649227"/>
              <a:ext cx="4964822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/>
                <a:t>Phase 1: Autonomy Tutorial</a:t>
              </a:r>
              <a:endParaRPr lang="en-US" sz="3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933162" y="26649227"/>
              <a:ext cx="4964822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/>
                <a:t>Phase 2: Team Projects</a:t>
              </a:r>
              <a:endParaRPr lang="en-US" sz="3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006829" y="26649225"/>
              <a:ext cx="4964822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/>
                <a:t>Phase 3: Public Demonstration</a:t>
              </a:r>
              <a:endParaRPr lang="en-US" sz="30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11509" y="28848421"/>
              <a:ext cx="4938163" cy="15035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33"/>
            <a:stretch/>
          </p:blipFill>
          <p:spPr>
            <a:xfrm>
              <a:off x="23679627" y="28717083"/>
              <a:ext cx="3716810" cy="180025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/>
            <a:srcRect l="7008" t="14797" r="588" b="19687"/>
            <a:stretch/>
          </p:blipFill>
          <p:spPr>
            <a:xfrm>
              <a:off x="17914435" y="28777410"/>
              <a:ext cx="3291840" cy="1737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918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142</Words>
  <Application>Microsoft Macintosh PowerPoint</Application>
  <PresentationFormat>Widescreen</PresentationFormat>
  <Paragraphs>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Calibri Light</vt:lpstr>
      <vt:lpstr>Helvetica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2016-11-28T02:27:41Z</dcterms:created>
  <dcterms:modified xsi:type="dcterms:W3CDTF">2016-11-28T03:15:58Z</dcterms:modified>
</cp:coreProperties>
</file>